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4" r:id="rId1"/>
  </p:sldMasterIdLst>
  <p:notesMasterIdLst>
    <p:notesMasterId r:id="rId18"/>
  </p:notesMasterIdLst>
  <p:sldIdLst>
    <p:sldId id="272" r:id="rId2"/>
    <p:sldId id="275" r:id="rId3"/>
    <p:sldId id="256" r:id="rId4"/>
    <p:sldId id="257" r:id="rId5"/>
    <p:sldId id="290" r:id="rId6"/>
    <p:sldId id="265" r:id="rId7"/>
    <p:sldId id="289" r:id="rId8"/>
    <p:sldId id="291" r:id="rId9"/>
    <p:sldId id="278" r:id="rId10"/>
    <p:sldId id="269" r:id="rId11"/>
    <p:sldId id="262" r:id="rId12"/>
    <p:sldId id="261" r:id="rId13"/>
    <p:sldId id="264" r:id="rId14"/>
    <p:sldId id="268" r:id="rId15"/>
    <p:sldId id="284"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81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p:scale>
          <a:sx n="70" d="100"/>
          <a:sy n="70" d="100"/>
        </p:scale>
        <p:origin x="-756" y="-180"/>
      </p:cViewPr>
      <p:guideLst>
        <p:guide orient="horz" pos="81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E106D-0DE2-47D9-9731-96978908C72C}" type="datetimeFigureOut">
              <a:rPr lang="en-IN" smtClean="0"/>
              <a:t>09-01-2019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974062-3B39-4411-8894-C1BC3A2D6D07}" type="slidenum">
              <a:rPr lang="en-IN" smtClean="0"/>
              <a:t>‹#›</a:t>
            </a:fld>
            <a:endParaRPr lang="en-IN"/>
          </a:p>
        </p:txBody>
      </p:sp>
    </p:spTree>
    <p:extLst>
      <p:ext uri="{BB962C8B-B14F-4D97-AF65-F5344CB8AC3E}">
        <p14:creationId xmlns:p14="http://schemas.microsoft.com/office/powerpoint/2010/main" val="2196164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1974062-3B39-4411-8894-C1BC3A2D6D07}" type="slidenum">
              <a:rPr lang="en-IN" smtClean="0"/>
              <a:t>1</a:t>
            </a:fld>
            <a:endParaRPr lang="en-IN"/>
          </a:p>
        </p:txBody>
      </p:sp>
    </p:spTree>
    <p:extLst>
      <p:ext uri="{BB962C8B-B14F-4D97-AF65-F5344CB8AC3E}">
        <p14:creationId xmlns:p14="http://schemas.microsoft.com/office/powerpoint/2010/main" val="3807756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1/9/2019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2321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9865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7715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68604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0925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3142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6672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877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7889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0647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2038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8143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4857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8796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4628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185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199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1/9/2019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8215395"/>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tneb.tnebnet.org/tariff_new.html" TargetMode="External"/><Relationship Id="rId2" Type="http://schemas.openxmlformats.org/officeDocument/2006/relationships/hyperlink" Target="https://www.consumercomplaints.in/statistics/tamil-nadu-electricity-board-tneb-s101056" TargetMode="External"/><Relationship Id="rId1" Type="http://schemas.openxmlformats.org/officeDocument/2006/relationships/slideLayout" Target="../slideLayouts/slideLayout6.xml"/><Relationship Id="rId4" Type="http://schemas.openxmlformats.org/officeDocument/2006/relationships/hyperlink" Target="https://en.wikipedia.org/wiki/TNE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42" y="2650747"/>
            <a:ext cx="12192000" cy="1478570"/>
          </a:xfrm>
        </p:spPr>
        <p:txBody>
          <a:bodyPr>
            <a:normAutofit fontScale="90000"/>
          </a:bodyPr>
          <a:lstStyle/>
          <a:p>
            <a:pPr algn="ctr"/>
            <a:r>
              <a:rPr lang="en-US" sz="5300" b="1" cap="none" dirty="0">
                <a:ln w="9525">
                  <a:solidFill>
                    <a:schemeClr val="bg1"/>
                  </a:solidFill>
                  <a:prstDash val="solid"/>
                </a:ln>
                <a:effectLst>
                  <a:outerShdw blurRad="12700" dist="38100" dir="2700000" algn="tl" rotWithShape="0">
                    <a:schemeClr val="bg1">
                      <a:lumMod val="50000"/>
                    </a:schemeClr>
                  </a:outerShdw>
                </a:effectLst>
              </a:rPr>
              <a:t>AUTOMATIC ELECTRICITY BILL</a:t>
            </a:r>
            <a:br>
              <a:rPr lang="en-US" sz="5300" b="1" cap="none" dirty="0">
                <a:ln w="9525">
                  <a:solidFill>
                    <a:schemeClr val="bg1"/>
                  </a:solidFill>
                  <a:prstDash val="solid"/>
                </a:ln>
                <a:effectLst>
                  <a:outerShdw blurRad="12700" dist="38100" dir="2700000" algn="tl" rotWithShape="0">
                    <a:schemeClr val="bg1">
                      <a:lumMod val="50000"/>
                    </a:schemeClr>
                  </a:outerShdw>
                </a:effectLst>
              </a:rPr>
            </a:br>
            <a:r>
              <a:rPr lang="en-US" sz="5300" b="1" cap="none" dirty="0">
                <a:ln w="9525">
                  <a:solidFill>
                    <a:schemeClr val="bg1"/>
                  </a:solidFill>
                  <a:prstDash val="solid"/>
                </a:ln>
                <a:effectLst>
                  <a:outerShdw blurRad="12700" dist="38100" dir="2700000" algn="tl" rotWithShape="0">
                    <a:schemeClr val="bg1">
                      <a:lumMod val="50000"/>
                    </a:schemeClr>
                  </a:outerShdw>
                </a:effectLst>
              </a:rPr>
              <a:t>GENERATOR-CUM-TRACKER</a:t>
            </a:r>
            <a:r>
              <a:rPr lang="en-US" dirty="0"/>
              <a:t/>
            </a:r>
            <a:br>
              <a:rPr lang="en-US" dirty="0"/>
            </a:br>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167" y="516863"/>
            <a:ext cx="1521360" cy="72181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3189136" y="693104"/>
            <a:ext cx="3777060" cy="369332"/>
          </a:xfrm>
          <a:prstGeom prst="rect">
            <a:avLst/>
          </a:prstGeom>
          <a:noFill/>
        </p:spPr>
        <p:txBody>
          <a:bodyPr wrap="none" rtlCol="0">
            <a:spAutoFit/>
          </a:bodyPr>
          <a:lstStyle/>
          <a:p>
            <a:r>
              <a:rPr lang="en-US" b="1" dirty="0"/>
              <a:t>PRAGYAN HARDWARE HACKATHON</a:t>
            </a:r>
            <a:endParaRPr lang="en-IN" dirty="0"/>
          </a:p>
        </p:txBody>
      </p:sp>
      <p:sp>
        <p:nvSpPr>
          <p:cNvPr id="6" name="TextBox 5"/>
          <p:cNvSpPr txBox="1"/>
          <p:nvPr/>
        </p:nvSpPr>
        <p:spPr>
          <a:xfrm>
            <a:off x="109182" y="4103378"/>
            <a:ext cx="12192000" cy="461665"/>
          </a:xfrm>
          <a:prstGeom prst="rect">
            <a:avLst/>
          </a:prstGeom>
          <a:noFill/>
        </p:spPr>
        <p:txBody>
          <a:bodyPr wrap="square" rtlCol="0">
            <a:spAutoFit/>
          </a:bodyPr>
          <a:lstStyle/>
          <a:p>
            <a:pPr algn="ctr"/>
            <a:r>
              <a:rPr lang="en-US" sz="2400" b="1" spc="50" dirty="0">
                <a:ln w="0"/>
                <a:effectLst>
                  <a:innerShdw blurRad="63500" dist="50800" dir="13500000">
                    <a:srgbClr val="000000">
                      <a:alpha val="50000"/>
                    </a:srgbClr>
                  </a:innerShdw>
                </a:effectLst>
              </a:rPr>
              <a:t>BY TEAM CTRL-ALT-ELITE</a:t>
            </a:r>
            <a:endParaRPr lang="en-IN" sz="2400" b="1" spc="50" dirty="0">
              <a:ln w="0"/>
              <a:effectLst>
                <a:innerShdw blurRad="63500" dist="50800" dir="13500000">
                  <a:srgbClr val="000000">
                    <a:alpha val="50000"/>
                  </a:srgbClr>
                </a:innerShdw>
              </a:effectLst>
            </a:endParaRPr>
          </a:p>
        </p:txBody>
      </p:sp>
      <p:pic>
        <p:nvPicPr>
          <p:cNvPr id="7" name="Picture 6">
            <a:extLst>
              <a:ext uri="{FF2B5EF4-FFF2-40B4-BE49-F238E27FC236}">
                <a16:creationId xmlns="" xmlns:a16="http://schemas.microsoft.com/office/drawing/2014/main" id="{BF526BD9-B29E-4A15-BD9A-4DFCE0F4182C}"/>
              </a:ext>
            </a:extLst>
          </p:cNvPr>
          <p:cNvPicPr>
            <a:picLocks noChangeAspect="1"/>
          </p:cNvPicPr>
          <p:nvPr/>
        </p:nvPicPr>
        <p:blipFill>
          <a:blip r:embed="rId4"/>
          <a:stretch>
            <a:fillRect/>
          </a:stretch>
        </p:blipFill>
        <p:spPr>
          <a:xfrm>
            <a:off x="8924531" y="404412"/>
            <a:ext cx="2597965" cy="946716"/>
          </a:xfrm>
          <a:prstGeom prst="rect">
            <a:avLst/>
          </a:prstGeom>
        </p:spPr>
      </p:pic>
    </p:spTree>
    <p:extLst>
      <p:ext uri="{BB962C8B-B14F-4D97-AF65-F5344CB8AC3E}">
        <p14:creationId xmlns:p14="http://schemas.microsoft.com/office/powerpoint/2010/main" val="19744346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55149" y="2014768"/>
            <a:ext cx="9905998" cy="752305"/>
          </a:xfrm>
        </p:spPr>
        <p:txBody>
          <a:bodyPr/>
          <a:lstStyle/>
          <a:p>
            <a:r>
              <a:rPr lang="en-US" b="1" cap="none" dirty="0">
                <a:latin typeface="Bahnschrift" panose="020B0502040204020203" pitchFamily="34" charset="0"/>
              </a:rPr>
              <a:t>CALCULATING THE  INITIAL COST</a:t>
            </a:r>
            <a:endParaRPr lang="en-IN" b="1" cap="none" dirty="0">
              <a:latin typeface="Bahnschrift" panose="020B0502040204020203"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60493604"/>
              </p:ext>
            </p:extLst>
          </p:nvPr>
        </p:nvGraphicFramePr>
        <p:xfrm>
          <a:off x="1055149" y="2767073"/>
          <a:ext cx="9906000" cy="2123440"/>
        </p:xfrm>
        <a:graphic>
          <a:graphicData uri="http://schemas.openxmlformats.org/drawingml/2006/table">
            <a:tbl>
              <a:tblPr firstRow="1" bandRow="1">
                <a:tableStyleId>{9D7B26C5-4107-4FEC-AEDC-1716B250A1EF}</a:tableStyleId>
              </a:tblPr>
              <a:tblGrid>
                <a:gridCol w="3039773">
                  <a:extLst>
                    <a:ext uri="{9D8B030D-6E8A-4147-A177-3AD203B41FA5}">
                      <a16:colId xmlns="" xmlns:a16="http://schemas.microsoft.com/office/drawing/2014/main" val="20000"/>
                    </a:ext>
                  </a:extLst>
                </a:gridCol>
                <a:gridCol w="6866227">
                  <a:extLst>
                    <a:ext uri="{9D8B030D-6E8A-4147-A177-3AD203B41FA5}">
                      <a16:colId xmlns="" xmlns:a16="http://schemas.microsoft.com/office/drawing/2014/main" val="20001"/>
                    </a:ext>
                  </a:extLst>
                </a:gridCol>
              </a:tblGrid>
              <a:tr h="370840">
                <a:tc>
                  <a:txBody>
                    <a:bodyPr/>
                    <a:lstStyle/>
                    <a:p>
                      <a:pPr algn="ctr"/>
                      <a:r>
                        <a:rPr lang="en-US" dirty="0"/>
                        <a:t>Items</a:t>
                      </a:r>
                      <a:endParaRPr lang="en-IN" dirty="0"/>
                    </a:p>
                  </a:txBody>
                  <a:tcPr/>
                </a:tc>
                <a:tc>
                  <a:txBody>
                    <a:bodyPr/>
                    <a:lstStyle/>
                    <a:p>
                      <a:pPr algn="ctr"/>
                      <a:r>
                        <a:rPr lang="en-US" dirty="0"/>
                        <a:t>Price</a:t>
                      </a:r>
                      <a:endParaRPr lang="en-IN" dirty="0"/>
                    </a:p>
                  </a:txBody>
                  <a:tcPr/>
                </a:tc>
                <a:extLst>
                  <a:ext uri="{0D108BD9-81ED-4DB2-BD59-A6C34878D82A}">
                    <a16:rowId xmlns="" xmlns:a16="http://schemas.microsoft.com/office/drawing/2014/main" val="10000"/>
                  </a:ext>
                </a:extLst>
              </a:tr>
              <a:tr h="370840">
                <a:tc>
                  <a:txBody>
                    <a:bodyPr/>
                    <a:lstStyle/>
                    <a:p>
                      <a:pPr algn="l"/>
                      <a:r>
                        <a:rPr lang="en-US" dirty="0"/>
                        <a:t>Node</a:t>
                      </a:r>
                      <a:r>
                        <a:rPr lang="en-US" baseline="0" dirty="0"/>
                        <a:t> MCU</a:t>
                      </a:r>
                      <a:endParaRPr lang="en-IN" dirty="0"/>
                    </a:p>
                  </a:txBody>
                  <a:tcPr/>
                </a:tc>
                <a:tc>
                  <a:txBody>
                    <a:bodyPr/>
                    <a:lstStyle/>
                    <a:p>
                      <a:pPr algn="ctr"/>
                      <a:r>
                        <a:rPr lang="en-IN" dirty="0" smtClean="0"/>
                        <a:t>310</a:t>
                      </a:r>
                      <a:endParaRPr lang="en-IN" dirty="0"/>
                    </a:p>
                  </a:txBody>
                  <a:tcPr/>
                </a:tc>
                <a:extLst>
                  <a:ext uri="{0D108BD9-81ED-4DB2-BD59-A6C34878D82A}">
                    <a16:rowId xmlns="" xmlns:a16="http://schemas.microsoft.com/office/drawing/2014/main" val="10001"/>
                  </a:ext>
                </a:extLst>
              </a:tr>
              <a:tr h="370840">
                <a:tc>
                  <a:txBody>
                    <a:bodyPr/>
                    <a:lstStyle/>
                    <a:p>
                      <a:pPr algn="l"/>
                      <a:r>
                        <a:rPr lang="en-US" dirty="0" err="1"/>
                        <a:t>Opto</a:t>
                      </a:r>
                      <a:r>
                        <a:rPr lang="en-US" baseline="0" dirty="0"/>
                        <a:t> coupler(4n35)</a:t>
                      </a:r>
                    </a:p>
                  </a:txBody>
                  <a:tcPr/>
                </a:tc>
                <a:tc>
                  <a:txBody>
                    <a:bodyPr/>
                    <a:lstStyle/>
                    <a:p>
                      <a:pPr algn="ctr"/>
                      <a:r>
                        <a:rPr lang="en-IN" dirty="0" smtClean="0"/>
                        <a:t>15</a:t>
                      </a:r>
                      <a:endParaRPr lang="en-IN" dirty="0"/>
                    </a:p>
                  </a:txBody>
                  <a:tcPr/>
                </a:tc>
                <a:extLst>
                  <a:ext uri="{0D108BD9-81ED-4DB2-BD59-A6C34878D82A}">
                    <a16:rowId xmlns="" xmlns:a16="http://schemas.microsoft.com/office/drawing/2014/main" val="10002"/>
                  </a:ext>
                </a:extLst>
              </a:tr>
              <a:tr h="370840">
                <a:tc>
                  <a:txBody>
                    <a:bodyPr/>
                    <a:lstStyle/>
                    <a:p>
                      <a:pPr algn="l"/>
                      <a:r>
                        <a:rPr lang="en-US" dirty="0"/>
                        <a:t>Relay</a:t>
                      </a:r>
                      <a:endParaRPr lang="en-IN" dirty="0"/>
                    </a:p>
                  </a:txBody>
                  <a:tcPr/>
                </a:tc>
                <a:tc>
                  <a:txBody>
                    <a:bodyPr/>
                    <a:lstStyle/>
                    <a:p>
                      <a:pPr algn="ctr"/>
                      <a:r>
                        <a:rPr lang="en-IN" dirty="0" smtClean="0"/>
                        <a:t>80</a:t>
                      </a:r>
                      <a:endParaRPr lang="en-IN" dirty="0"/>
                    </a:p>
                  </a:txBody>
                  <a:tcPr/>
                </a:tc>
                <a:extLst>
                  <a:ext uri="{0D108BD9-81ED-4DB2-BD59-A6C34878D82A}">
                    <a16:rowId xmlns="" xmlns:a16="http://schemas.microsoft.com/office/drawing/2014/main" val="10003"/>
                  </a:ext>
                </a:extLst>
              </a:tr>
              <a:tr h="370840">
                <a:tc>
                  <a:txBody>
                    <a:bodyPr/>
                    <a:lstStyle/>
                    <a:p>
                      <a:pPr algn="l"/>
                      <a:endParaRPr lang="en-US" dirty="0"/>
                    </a:p>
                    <a:p>
                      <a:pPr algn="l"/>
                      <a:r>
                        <a:rPr lang="en-US" dirty="0"/>
                        <a:t>total</a:t>
                      </a:r>
                      <a:endParaRPr lang="en-IN" dirty="0"/>
                    </a:p>
                  </a:txBody>
                  <a:tcPr/>
                </a:tc>
                <a:tc>
                  <a:txBody>
                    <a:bodyPr/>
                    <a:lstStyle/>
                    <a:p>
                      <a:pPr algn="ctr"/>
                      <a:r>
                        <a:rPr lang="en-IN" dirty="0" smtClean="0"/>
                        <a:t>405</a:t>
                      </a:r>
                      <a:endParaRPr lang="en-IN" dirty="0"/>
                    </a:p>
                  </a:txBody>
                  <a:tcPr/>
                </a:tc>
                <a:extLst>
                  <a:ext uri="{0D108BD9-81ED-4DB2-BD59-A6C34878D82A}">
                    <a16:rowId xmlns="" xmlns:a16="http://schemas.microsoft.com/office/drawing/2014/main" val="10006"/>
                  </a:ext>
                </a:extLst>
              </a:tr>
            </a:tbl>
          </a:graphicData>
        </a:graphic>
      </p:graphicFrame>
      <p:sp>
        <p:nvSpPr>
          <p:cNvPr id="8" name="TextBox 7"/>
          <p:cNvSpPr txBox="1"/>
          <p:nvPr/>
        </p:nvSpPr>
        <p:spPr>
          <a:xfrm>
            <a:off x="0" y="1295400"/>
            <a:ext cx="12191999" cy="400110"/>
          </a:xfrm>
          <a:prstGeom prst="rect">
            <a:avLst/>
          </a:prstGeom>
          <a:noFill/>
        </p:spPr>
        <p:txBody>
          <a:bodyPr wrap="square" rtlCol="0">
            <a:spAutoFit/>
          </a:bodyPr>
          <a:lstStyle/>
          <a:p>
            <a:pPr marL="285750" indent="-285750" algn="ctr">
              <a:buFont typeface="Arial" panose="020B0604020202020204" pitchFamily="34" charset="0"/>
              <a:buChar char="•"/>
            </a:pPr>
            <a:r>
              <a:rPr lang="en-US" sz="2000" dirty="0"/>
              <a:t>Though there is an initialization expenditure, the reduction in cost of processing compensates for that.</a:t>
            </a:r>
            <a:endParaRPr lang="en-IN" sz="2000" dirty="0"/>
          </a:p>
        </p:txBody>
      </p:sp>
    </p:spTree>
    <p:extLst>
      <p:ext uri="{BB962C8B-B14F-4D97-AF65-F5344CB8AC3E}">
        <p14:creationId xmlns:p14="http://schemas.microsoft.com/office/powerpoint/2010/main" val="2244774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1293904"/>
          </a:xfrm>
        </p:spPr>
        <p:txBody>
          <a:bodyPr>
            <a:normAutofit/>
          </a:bodyPr>
          <a:lstStyle/>
          <a:p>
            <a:pPr algn="ctr"/>
            <a:r>
              <a:rPr lang="en-US" sz="5400" b="1" dirty="0">
                <a:latin typeface="Bahnschrift" panose="020B0502040204020203" pitchFamily="34" charset="0"/>
              </a:rPr>
              <a:t>Corruption resistant</a:t>
            </a:r>
            <a:endParaRPr lang="en-IN" sz="5400" b="1" dirty="0">
              <a:latin typeface="Bahnschrif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931" y="1849566"/>
            <a:ext cx="6996136" cy="471269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564246" y="1293904"/>
            <a:ext cx="9063507" cy="369332"/>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This system eliminates some of the commonly known errors and other methods of corruption .</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9360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20930" y="1715751"/>
            <a:ext cx="8550140" cy="646331"/>
          </a:xfrm>
          <a:prstGeom prst="rect">
            <a:avLst/>
          </a:prstGeom>
          <a:noFill/>
        </p:spPr>
        <p:txBody>
          <a:bodyPr wrap="square" rtlCol="0">
            <a:spAutoFit/>
          </a:bodyPr>
          <a:lstStyle/>
          <a:p>
            <a:r>
              <a:rPr lang="en-US" dirty="0"/>
              <a:t>Regularly informs the customer about the amount of electricity used since the last reading which will help the customer limit usage and save money.</a:t>
            </a:r>
            <a:endParaRPr lang="en-IN" dirty="0"/>
          </a:p>
        </p:txBody>
      </p:sp>
      <p:sp>
        <p:nvSpPr>
          <p:cNvPr id="2" name="Title 1"/>
          <p:cNvSpPr>
            <a:spLocks noGrp="1"/>
          </p:cNvSpPr>
          <p:nvPr>
            <p:ph type="title"/>
          </p:nvPr>
        </p:nvSpPr>
        <p:spPr>
          <a:xfrm>
            <a:off x="1285336" y="750499"/>
            <a:ext cx="5055829" cy="676882"/>
          </a:xfrm>
        </p:spPr>
        <p:txBody>
          <a:bodyPr>
            <a:noAutofit/>
          </a:bodyPr>
          <a:lstStyle/>
          <a:p>
            <a:r>
              <a:rPr lang="en-US" sz="4400" cap="none" dirty="0">
                <a:latin typeface="Bahnschrift" panose="020B0502040204020203" pitchFamily="34" charset="0"/>
              </a:rPr>
              <a:t>Intimates customer</a:t>
            </a:r>
            <a:endParaRPr lang="en-IN" sz="4400" cap="none" dirty="0">
              <a:latin typeface="Bahnschrif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9660479"/>
              </p:ext>
            </p:extLst>
          </p:nvPr>
        </p:nvGraphicFramePr>
        <p:xfrm>
          <a:off x="1820930" y="2907103"/>
          <a:ext cx="9022473" cy="3200398"/>
        </p:xfrm>
        <a:graphic>
          <a:graphicData uri="http://schemas.openxmlformats.org/drawingml/2006/table">
            <a:tbl>
              <a:tblPr firstRow="1" bandRow="1">
                <a:tableStyleId>{616DA210-FB5B-4158-B5E0-FEB733F419BA}</a:tableStyleId>
              </a:tblPr>
              <a:tblGrid>
                <a:gridCol w="3007491">
                  <a:extLst>
                    <a:ext uri="{9D8B030D-6E8A-4147-A177-3AD203B41FA5}">
                      <a16:colId xmlns="" xmlns:a16="http://schemas.microsoft.com/office/drawing/2014/main" val="20000"/>
                    </a:ext>
                  </a:extLst>
                </a:gridCol>
                <a:gridCol w="3007491">
                  <a:extLst>
                    <a:ext uri="{9D8B030D-6E8A-4147-A177-3AD203B41FA5}">
                      <a16:colId xmlns="" xmlns:a16="http://schemas.microsoft.com/office/drawing/2014/main" val="20001"/>
                    </a:ext>
                  </a:extLst>
                </a:gridCol>
                <a:gridCol w="3007491">
                  <a:extLst>
                    <a:ext uri="{9D8B030D-6E8A-4147-A177-3AD203B41FA5}">
                      <a16:colId xmlns="" xmlns:a16="http://schemas.microsoft.com/office/drawing/2014/main" val="20002"/>
                    </a:ext>
                  </a:extLst>
                </a:gridCol>
              </a:tblGrid>
              <a:tr h="451822">
                <a:tc>
                  <a:txBody>
                    <a:bodyPr/>
                    <a:lstStyle/>
                    <a:p>
                      <a:pPr algn="ctr"/>
                      <a:r>
                        <a:rPr lang="en-US" dirty="0"/>
                        <a:t>Unit </a:t>
                      </a:r>
                      <a:endParaRPr lang="en-IN" dirty="0"/>
                    </a:p>
                  </a:txBody>
                  <a:tcPr/>
                </a:tc>
                <a:tc>
                  <a:txBody>
                    <a:bodyPr/>
                    <a:lstStyle/>
                    <a:p>
                      <a:pPr algn="ctr"/>
                      <a:r>
                        <a:rPr lang="en-US" dirty="0"/>
                        <a:t>Amount / Unit</a:t>
                      </a:r>
                      <a:endParaRPr lang="en-IN" dirty="0"/>
                    </a:p>
                  </a:txBody>
                  <a:tcPr/>
                </a:tc>
                <a:tc>
                  <a:txBody>
                    <a:bodyPr/>
                    <a:lstStyle/>
                    <a:p>
                      <a:pPr algn="ctr"/>
                      <a:r>
                        <a:rPr lang="en-US" dirty="0"/>
                        <a:t>Service Charge</a:t>
                      </a:r>
                      <a:endParaRPr lang="en-IN" dirty="0"/>
                    </a:p>
                  </a:txBody>
                  <a:tcPr/>
                </a:tc>
                <a:extLst>
                  <a:ext uri="{0D108BD9-81ED-4DB2-BD59-A6C34878D82A}">
                    <a16:rowId xmlns="" xmlns:a16="http://schemas.microsoft.com/office/drawing/2014/main" val="10000"/>
                  </a:ext>
                </a:extLst>
              </a:tr>
              <a:tr h="458096">
                <a:tc>
                  <a:txBody>
                    <a:bodyPr/>
                    <a:lstStyle/>
                    <a:p>
                      <a:pPr algn="ctr"/>
                      <a:r>
                        <a:rPr lang="en-US" dirty="0"/>
                        <a:t>0-100</a:t>
                      </a:r>
                      <a:endParaRPr lang="en-IN" dirty="0"/>
                    </a:p>
                  </a:txBody>
                  <a:tcPr/>
                </a:tc>
                <a:tc>
                  <a:txBody>
                    <a:bodyPr/>
                    <a:lstStyle/>
                    <a:p>
                      <a:pPr algn="ctr"/>
                      <a:r>
                        <a:rPr lang="en-US" dirty="0"/>
                        <a:t>Free</a:t>
                      </a:r>
                      <a:endParaRPr lang="en-IN" dirty="0"/>
                    </a:p>
                  </a:txBody>
                  <a:tcPr/>
                </a:tc>
                <a:tc>
                  <a:txBody>
                    <a:bodyPr/>
                    <a:lstStyle/>
                    <a:p>
                      <a:pPr algn="ctr"/>
                      <a:r>
                        <a:rPr lang="en-US" sz="1800" b="0" i="0" kern="1200" dirty="0">
                          <a:solidFill>
                            <a:schemeClr val="tx1"/>
                          </a:solidFill>
                          <a:effectLst/>
                          <a:latin typeface="+mn-lt"/>
                          <a:ea typeface="+mn-ea"/>
                          <a:cs typeface="+mn-cs"/>
                        </a:rPr>
                        <a:t>-</a:t>
                      </a:r>
                      <a:endParaRPr lang="en-IN" dirty="0"/>
                    </a:p>
                  </a:txBody>
                  <a:tcPr/>
                </a:tc>
                <a:extLst>
                  <a:ext uri="{0D108BD9-81ED-4DB2-BD59-A6C34878D82A}">
                    <a16:rowId xmlns="" xmlns:a16="http://schemas.microsoft.com/office/drawing/2014/main" val="10001"/>
                  </a:ext>
                </a:extLst>
              </a:tr>
              <a:tr h="458096">
                <a:tc>
                  <a:txBody>
                    <a:bodyPr/>
                    <a:lstStyle/>
                    <a:p>
                      <a:pPr algn="ctr"/>
                      <a:r>
                        <a:rPr lang="en-US" dirty="0"/>
                        <a:t>101-200</a:t>
                      </a:r>
                      <a:endParaRPr lang="en-IN" dirty="0"/>
                    </a:p>
                  </a:txBody>
                  <a:tcPr/>
                </a:tc>
                <a:tc>
                  <a:txBody>
                    <a:bodyPr/>
                    <a:lstStyle/>
                    <a:p>
                      <a:pPr algn="ctr"/>
                      <a:r>
                        <a:rPr lang="en-US" sz="1800" b="0" i="0" kern="1200" dirty="0">
                          <a:solidFill>
                            <a:schemeClr val="tx1"/>
                          </a:solidFill>
                          <a:effectLst/>
                          <a:latin typeface="+mn-lt"/>
                          <a:ea typeface="+mn-ea"/>
                          <a:cs typeface="+mn-cs"/>
                        </a:rPr>
                        <a:t>₹ </a:t>
                      </a:r>
                      <a:r>
                        <a:rPr lang="en-US" dirty="0"/>
                        <a:t>2.50</a:t>
                      </a:r>
                      <a:endParaRPr lang="en-IN" dirty="0"/>
                    </a:p>
                  </a:txBody>
                  <a:tcPr/>
                </a:tc>
                <a:tc>
                  <a:txBody>
                    <a:bodyPr/>
                    <a:lstStyle/>
                    <a:p>
                      <a:pPr algn="ctr"/>
                      <a:r>
                        <a:rPr lang="en-US" sz="1800" b="0" i="0" kern="1200" dirty="0">
                          <a:solidFill>
                            <a:schemeClr val="tx1"/>
                          </a:solidFill>
                          <a:effectLst/>
                          <a:latin typeface="+mn-lt"/>
                          <a:ea typeface="+mn-ea"/>
                          <a:cs typeface="+mn-cs"/>
                        </a:rPr>
                        <a:t>₹ </a:t>
                      </a:r>
                      <a:r>
                        <a:rPr lang="en-US" dirty="0"/>
                        <a:t>30</a:t>
                      </a:r>
                      <a:endParaRPr lang="en-IN" dirty="0"/>
                    </a:p>
                  </a:txBody>
                  <a:tcPr/>
                </a:tc>
                <a:extLst>
                  <a:ext uri="{0D108BD9-81ED-4DB2-BD59-A6C34878D82A}">
                    <a16:rowId xmlns="" xmlns:a16="http://schemas.microsoft.com/office/drawing/2014/main" val="10002"/>
                  </a:ext>
                </a:extLst>
              </a:tr>
              <a:tr h="458096">
                <a:tc>
                  <a:txBody>
                    <a:bodyPr/>
                    <a:lstStyle/>
                    <a:p>
                      <a:pPr algn="ctr"/>
                      <a:r>
                        <a:rPr lang="en-US" dirty="0"/>
                        <a:t>201-500</a:t>
                      </a:r>
                      <a:endParaRPr lang="en-IN" dirty="0"/>
                    </a:p>
                  </a:txBody>
                  <a:tcPr/>
                </a:tc>
                <a:tc>
                  <a:txBody>
                    <a:bodyPr/>
                    <a:lstStyle/>
                    <a:p>
                      <a:pPr algn="ctr"/>
                      <a:r>
                        <a:rPr lang="en-US" sz="1800" b="0" i="0" kern="1200" dirty="0">
                          <a:solidFill>
                            <a:schemeClr val="tx1"/>
                          </a:solidFill>
                          <a:effectLst/>
                          <a:latin typeface="+mn-lt"/>
                          <a:ea typeface="+mn-ea"/>
                          <a:cs typeface="+mn-cs"/>
                        </a:rPr>
                        <a:t>₹ </a:t>
                      </a:r>
                      <a:r>
                        <a:rPr lang="en-US" dirty="0"/>
                        <a:t>3.00</a:t>
                      </a:r>
                      <a:endParaRPr lang="en-IN" dirty="0"/>
                    </a:p>
                  </a:txBody>
                  <a:tcPr/>
                </a:tc>
                <a:tc>
                  <a:txBody>
                    <a:bodyPr/>
                    <a:lstStyle/>
                    <a:p>
                      <a:pPr algn="ctr"/>
                      <a:r>
                        <a:rPr lang="en-US" sz="1800" b="0" i="0" kern="1200" dirty="0">
                          <a:solidFill>
                            <a:schemeClr val="tx1"/>
                          </a:solidFill>
                          <a:effectLst/>
                          <a:latin typeface="+mn-lt"/>
                          <a:ea typeface="+mn-ea"/>
                          <a:cs typeface="+mn-cs"/>
                        </a:rPr>
                        <a:t>₹ </a:t>
                      </a:r>
                      <a:r>
                        <a:rPr lang="en-US" dirty="0"/>
                        <a:t>30 </a:t>
                      </a:r>
                      <a:endParaRPr lang="en-IN" dirty="0"/>
                    </a:p>
                  </a:txBody>
                  <a:tcPr/>
                </a:tc>
                <a:extLst>
                  <a:ext uri="{0D108BD9-81ED-4DB2-BD59-A6C34878D82A}">
                    <a16:rowId xmlns="" xmlns:a16="http://schemas.microsoft.com/office/drawing/2014/main" val="10003"/>
                  </a:ext>
                </a:extLst>
              </a:tr>
              <a:tr h="458096">
                <a:tc>
                  <a:txBody>
                    <a:bodyPr/>
                    <a:lstStyle/>
                    <a:p>
                      <a:pPr algn="ctr"/>
                      <a:r>
                        <a:rPr lang="en-US" dirty="0"/>
                        <a:t>101-200 (Above</a:t>
                      </a:r>
                      <a:r>
                        <a:rPr lang="en-US" baseline="0" dirty="0"/>
                        <a:t> 500 Units)</a:t>
                      </a:r>
                      <a:endParaRPr lang="en-IN" dirty="0"/>
                    </a:p>
                  </a:txBody>
                  <a:tcPr/>
                </a:tc>
                <a:tc>
                  <a:txBody>
                    <a:bodyPr/>
                    <a:lstStyle/>
                    <a:p>
                      <a:pPr algn="ctr"/>
                      <a:r>
                        <a:rPr lang="en-US" sz="1800" b="0" i="0" kern="1200" dirty="0">
                          <a:solidFill>
                            <a:schemeClr val="tx1"/>
                          </a:solidFill>
                          <a:effectLst/>
                          <a:latin typeface="+mn-lt"/>
                          <a:ea typeface="+mn-ea"/>
                          <a:cs typeface="+mn-cs"/>
                        </a:rPr>
                        <a:t>₹ </a:t>
                      </a:r>
                      <a:r>
                        <a:rPr lang="en-US" dirty="0"/>
                        <a:t>3.50</a:t>
                      </a:r>
                      <a:endParaRPr lang="en-IN" dirty="0"/>
                    </a:p>
                  </a:txBody>
                  <a:tcPr/>
                </a:tc>
                <a:tc>
                  <a:txBody>
                    <a:bodyPr/>
                    <a:lstStyle/>
                    <a:p>
                      <a:pPr algn="ctr"/>
                      <a:r>
                        <a:rPr lang="en-US" sz="1800" b="0" i="0" kern="1200" dirty="0">
                          <a:solidFill>
                            <a:schemeClr val="tx1"/>
                          </a:solidFill>
                          <a:effectLst/>
                          <a:latin typeface="+mn-lt"/>
                          <a:ea typeface="+mn-ea"/>
                          <a:cs typeface="+mn-cs"/>
                        </a:rPr>
                        <a:t>₹ </a:t>
                      </a:r>
                      <a:r>
                        <a:rPr lang="en-US" dirty="0"/>
                        <a:t>40 </a:t>
                      </a:r>
                      <a:endParaRPr lang="en-IN" dirty="0"/>
                    </a:p>
                  </a:txBody>
                  <a:tcPr/>
                </a:tc>
                <a:extLst>
                  <a:ext uri="{0D108BD9-81ED-4DB2-BD59-A6C34878D82A}">
                    <a16:rowId xmlns="" xmlns:a16="http://schemas.microsoft.com/office/drawing/2014/main" val="10004"/>
                  </a:ext>
                </a:extLst>
              </a:tr>
              <a:tr h="458096">
                <a:tc>
                  <a:txBody>
                    <a:bodyPr/>
                    <a:lstStyle/>
                    <a:p>
                      <a:pPr algn="ctr"/>
                      <a:r>
                        <a:rPr lang="en-US" dirty="0"/>
                        <a:t>201-500</a:t>
                      </a:r>
                      <a:r>
                        <a:rPr lang="en-US" baseline="0" dirty="0"/>
                        <a:t> (Above 500 Units)</a:t>
                      </a:r>
                      <a:endParaRPr lang="en-IN" dirty="0"/>
                    </a:p>
                  </a:txBody>
                  <a:tcPr/>
                </a:tc>
                <a:tc>
                  <a:txBody>
                    <a:bodyPr/>
                    <a:lstStyle/>
                    <a:p>
                      <a:pPr algn="ctr"/>
                      <a:r>
                        <a:rPr lang="en-US" sz="1800" b="0" i="0" kern="1200" dirty="0">
                          <a:solidFill>
                            <a:schemeClr val="tx1"/>
                          </a:solidFill>
                          <a:effectLst/>
                          <a:latin typeface="+mn-lt"/>
                          <a:ea typeface="+mn-ea"/>
                          <a:cs typeface="+mn-cs"/>
                        </a:rPr>
                        <a:t>₹ </a:t>
                      </a:r>
                      <a:r>
                        <a:rPr lang="en-US" dirty="0"/>
                        <a:t>4.60</a:t>
                      </a:r>
                      <a:r>
                        <a:rPr lang="en-US" baseline="0" dirty="0"/>
                        <a:t> </a:t>
                      </a:r>
                      <a:endParaRPr lang="en-IN" dirty="0"/>
                    </a:p>
                  </a:txBody>
                  <a:tcPr/>
                </a:tc>
                <a:tc>
                  <a:txBody>
                    <a:bodyPr/>
                    <a:lstStyle/>
                    <a:p>
                      <a:pPr algn="ctr"/>
                      <a:r>
                        <a:rPr lang="en-US" sz="1800" b="0" i="0" kern="1200" dirty="0">
                          <a:solidFill>
                            <a:schemeClr val="tx1"/>
                          </a:solidFill>
                          <a:effectLst/>
                          <a:latin typeface="+mn-lt"/>
                          <a:ea typeface="+mn-ea"/>
                          <a:cs typeface="+mn-cs"/>
                        </a:rPr>
                        <a:t>₹ </a:t>
                      </a:r>
                      <a:r>
                        <a:rPr lang="en-US" dirty="0"/>
                        <a:t>50</a:t>
                      </a:r>
                    </a:p>
                  </a:txBody>
                  <a:tcPr/>
                </a:tc>
                <a:extLst>
                  <a:ext uri="{0D108BD9-81ED-4DB2-BD59-A6C34878D82A}">
                    <a16:rowId xmlns="" xmlns:a16="http://schemas.microsoft.com/office/drawing/2014/main" val="10005"/>
                  </a:ext>
                </a:extLst>
              </a:tr>
              <a:tr h="458096">
                <a:tc>
                  <a:txBody>
                    <a:bodyPr/>
                    <a:lstStyle/>
                    <a:p>
                      <a:pPr algn="ctr"/>
                      <a:r>
                        <a:rPr lang="en-US" dirty="0"/>
                        <a:t>Above 500</a:t>
                      </a:r>
                      <a:endParaRPr lang="en-IN" dirty="0"/>
                    </a:p>
                  </a:txBody>
                  <a:tcPr/>
                </a:tc>
                <a:tc>
                  <a:txBody>
                    <a:bodyPr/>
                    <a:lstStyle/>
                    <a:p>
                      <a:pPr algn="ctr"/>
                      <a:r>
                        <a:rPr lang="en-US" sz="1800" b="0" i="0" kern="1200" dirty="0">
                          <a:solidFill>
                            <a:schemeClr val="tx1"/>
                          </a:solidFill>
                          <a:effectLst/>
                          <a:latin typeface="+mn-lt"/>
                          <a:ea typeface="+mn-ea"/>
                          <a:cs typeface="+mn-cs"/>
                        </a:rPr>
                        <a:t>₹ </a:t>
                      </a:r>
                      <a:r>
                        <a:rPr lang="en-US" dirty="0"/>
                        <a:t>6.60 </a:t>
                      </a:r>
                      <a:endParaRPr lang="en-IN" dirty="0"/>
                    </a:p>
                  </a:txBody>
                  <a:tcPr/>
                </a:tc>
                <a:tc>
                  <a:txBody>
                    <a:bodyPr/>
                    <a:lstStyle/>
                    <a:p>
                      <a:pPr algn="ctr"/>
                      <a:r>
                        <a:rPr lang="en-US" sz="1800" b="0" i="0" kern="1200" dirty="0">
                          <a:solidFill>
                            <a:schemeClr val="tx1"/>
                          </a:solidFill>
                          <a:effectLst/>
                          <a:latin typeface="+mn-lt"/>
                          <a:ea typeface="+mn-ea"/>
                          <a:cs typeface="+mn-cs"/>
                        </a:rPr>
                        <a:t>₹ </a:t>
                      </a:r>
                      <a:r>
                        <a:rPr lang="en-US" dirty="0"/>
                        <a:t>50</a:t>
                      </a:r>
                      <a:endParaRPr lang="en-IN"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168247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317" y="353926"/>
            <a:ext cx="4007057" cy="675861"/>
          </a:xfrm>
        </p:spPr>
        <p:txBody>
          <a:bodyPr>
            <a:noAutofit/>
          </a:bodyPr>
          <a:lstStyle/>
          <a:p>
            <a:r>
              <a:rPr lang="en-US" cap="none" dirty="0">
                <a:latin typeface="Bahnschrift" panose="020B0502040204020203" pitchFamily="34" charset="0"/>
              </a:rPr>
              <a:t>Mobile application</a:t>
            </a:r>
            <a:endParaRPr lang="en-IN" dirty="0"/>
          </a:p>
        </p:txBody>
      </p:sp>
      <p:sp>
        <p:nvSpPr>
          <p:cNvPr id="3" name="TextBox 2"/>
          <p:cNvSpPr txBox="1"/>
          <p:nvPr/>
        </p:nvSpPr>
        <p:spPr>
          <a:xfrm>
            <a:off x="1320317" y="861771"/>
            <a:ext cx="10069925" cy="327442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000" dirty="0"/>
              <a:t>This mobile app carries out duties such as intimating the user.</a:t>
            </a:r>
          </a:p>
          <a:p>
            <a:pPr marL="285750" indent="-285750">
              <a:lnSpc>
                <a:spcPct val="150000"/>
              </a:lnSpc>
              <a:buFont typeface="Wingdings" panose="05000000000000000000" pitchFamily="2" charset="2"/>
              <a:buChar char="§"/>
            </a:pPr>
            <a:r>
              <a:rPr lang="en-US" sz="2000" dirty="0"/>
              <a:t>Keeps the user updated continuously regarding consumption.</a:t>
            </a:r>
          </a:p>
          <a:p>
            <a:pPr>
              <a:lnSpc>
                <a:spcPct val="150000"/>
              </a:lnSpc>
            </a:pPr>
            <a:r>
              <a:rPr lang="en-US" sz="2000" dirty="0"/>
              <a:t>	When does it intimate the user?</a:t>
            </a:r>
          </a:p>
          <a:p>
            <a:pPr>
              <a:lnSpc>
                <a:spcPct val="150000"/>
              </a:lnSpc>
            </a:pPr>
            <a:r>
              <a:rPr lang="en-US" sz="2000" dirty="0"/>
              <a:t>	Since the electricity bill rate drastically changes at 100,200 and 500 units, Intimating the 	user at 90, 180, 470 units respectively helps user to limit the usage and save money.</a:t>
            </a:r>
            <a:endParaRPr lang="en-IN" sz="2000" dirty="0"/>
          </a:p>
          <a:p>
            <a:pPr>
              <a:lnSpc>
                <a:spcPct val="150000"/>
              </a:lnSpc>
            </a:pPr>
            <a:endParaRPr lang="en-US" sz="2000" dirty="0"/>
          </a:p>
          <a:p>
            <a:pPr>
              <a:lnSpc>
                <a:spcPct val="150000"/>
              </a:lnSpc>
            </a:pPr>
            <a:r>
              <a:rPr lang="en-US" sz="2000" dirty="0"/>
              <a:t>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739" y="418209"/>
            <a:ext cx="3084394" cy="621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394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3227" y="821835"/>
            <a:ext cx="3278286" cy="650989"/>
          </a:xfrm>
        </p:spPr>
        <p:txBody>
          <a:bodyPr>
            <a:noAutofit/>
          </a:bodyPr>
          <a:lstStyle/>
          <a:p>
            <a:r>
              <a:rPr lang="en-US" dirty="0">
                <a:latin typeface="Bahnschrift" panose="020B0502040204020203" pitchFamily="34" charset="0"/>
              </a:rPr>
              <a:t>JUST </a:t>
            </a:r>
            <a:endParaRPr lang="en-IN" dirty="0">
              <a:latin typeface="Bahnschrift" panose="020B0502040204020203" pitchFamily="34" charset="0"/>
            </a:endParaRPr>
          </a:p>
        </p:txBody>
      </p:sp>
      <p:sp>
        <p:nvSpPr>
          <p:cNvPr id="4" name="Content Placeholder 3"/>
          <p:cNvSpPr>
            <a:spLocks noGrp="1"/>
          </p:cNvSpPr>
          <p:nvPr>
            <p:ph idx="1"/>
          </p:nvPr>
        </p:nvSpPr>
        <p:spPr>
          <a:xfrm>
            <a:off x="1373227" y="1647957"/>
            <a:ext cx="8759686" cy="1042936"/>
          </a:xfrm>
        </p:spPr>
        <p:txBody>
          <a:bodyPr>
            <a:normAutofit lnSpcReduction="10000"/>
          </a:bodyPr>
          <a:lstStyle/>
          <a:p>
            <a:pPr marL="0" indent="0" algn="just">
              <a:buNone/>
            </a:pPr>
            <a:r>
              <a:rPr lang="en-US" dirty="0"/>
              <a:t>There is no need for replacing the meter.</a:t>
            </a:r>
          </a:p>
          <a:p>
            <a:pPr marL="0" indent="0" algn="just">
              <a:buNone/>
            </a:pPr>
            <a:r>
              <a:rPr lang="en-US" dirty="0"/>
              <a:t>The module needs to be attached.</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186" y="640705"/>
            <a:ext cx="1520109" cy="8468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27" y="3108829"/>
            <a:ext cx="3164267" cy="2685019"/>
          </a:xfrm>
          <a:prstGeom prst="rect">
            <a:avLst/>
          </a:prstGeom>
        </p:spPr>
      </p:pic>
      <p:sp>
        <p:nvSpPr>
          <p:cNvPr id="7" name="Right Arrow 6"/>
          <p:cNvSpPr/>
          <p:nvPr/>
        </p:nvSpPr>
        <p:spPr>
          <a:xfrm>
            <a:off x="5392135" y="416710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7225185" y="3079467"/>
            <a:ext cx="3295291" cy="274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203" y="2175129"/>
            <a:ext cx="5311942" cy="398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01642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0205" y="864420"/>
            <a:ext cx="2547152" cy="861960"/>
          </a:xfrm>
        </p:spPr>
        <p:txBody>
          <a:bodyPr/>
          <a:lstStyle/>
          <a:p>
            <a:r>
              <a:rPr lang="en-US" dirty="0"/>
              <a:t>Resources</a:t>
            </a:r>
            <a:endParaRPr lang="en-IN" dirty="0"/>
          </a:p>
        </p:txBody>
      </p:sp>
      <p:sp>
        <p:nvSpPr>
          <p:cNvPr id="6" name="TextBox 5"/>
          <p:cNvSpPr txBox="1"/>
          <p:nvPr/>
        </p:nvSpPr>
        <p:spPr>
          <a:xfrm>
            <a:off x="1150205" y="1726380"/>
            <a:ext cx="9410077" cy="4308872"/>
          </a:xfrm>
          <a:prstGeom prst="rect">
            <a:avLst/>
          </a:prstGeom>
          <a:noFill/>
        </p:spPr>
        <p:txBody>
          <a:bodyPr wrap="none" rtlCol="0">
            <a:spAutoFit/>
          </a:bodyPr>
          <a:lstStyle/>
          <a:p>
            <a:pPr marL="285750" indent="-285750">
              <a:lnSpc>
                <a:spcPct val="150000"/>
              </a:lnSpc>
              <a:spcAft>
                <a:spcPts val="600"/>
              </a:spcAft>
              <a:buFont typeface="Arial" panose="020B0604020202020204" pitchFamily="34" charset="0"/>
              <a:buChar char="•"/>
            </a:pPr>
            <a:r>
              <a:rPr lang="en-US" dirty="0"/>
              <a:t>Statistics:</a:t>
            </a:r>
          </a:p>
          <a:p>
            <a:pPr>
              <a:lnSpc>
                <a:spcPct val="150000"/>
              </a:lnSpc>
              <a:spcAft>
                <a:spcPts val="600"/>
              </a:spcAft>
            </a:pPr>
            <a:r>
              <a:rPr lang="en-US" dirty="0"/>
              <a:t>                 </a:t>
            </a:r>
            <a:r>
              <a:rPr lang="en-US" dirty="0">
                <a:hlinkClick r:id="rId2"/>
              </a:rPr>
              <a:t>https://www.consumercomplaints.in/statistics/tamil-nadu-electricity-board-tneb-s101056</a:t>
            </a:r>
            <a:endParaRPr lang="en-US" dirty="0"/>
          </a:p>
          <a:p>
            <a:pPr marL="285750" indent="-285750">
              <a:lnSpc>
                <a:spcPct val="150000"/>
              </a:lnSpc>
              <a:spcAft>
                <a:spcPts val="600"/>
              </a:spcAft>
              <a:buFont typeface="Arial" panose="020B0604020202020204" pitchFamily="34" charset="0"/>
              <a:buChar char="•"/>
            </a:pPr>
            <a:r>
              <a:rPr lang="en-US" dirty="0"/>
              <a:t>TNEB Working mechanism:</a:t>
            </a:r>
          </a:p>
          <a:p>
            <a:pPr>
              <a:lnSpc>
                <a:spcPct val="150000"/>
              </a:lnSpc>
              <a:spcAft>
                <a:spcPts val="600"/>
              </a:spcAft>
            </a:pPr>
            <a:r>
              <a:rPr lang="en-US" dirty="0"/>
              <a:t>                 </a:t>
            </a:r>
            <a:r>
              <a:rPr lang="en-US" dirty="0">
                <a:hlinkClick r:id="rId3"/>
              </a:rPr>
              <a:t>http://tneb.tnebnet.org/tariff_new.html</a:t>
            </a:r>
            <a:endParaRPr lang="en-US" dirty="0"/>
          </a:p>
          <a:p>
            <a:pPr>
              <a:lnSpc>
                <a:spcPct val="150000"/>
              </a:lnSpc>
              <a:spcAft>
                <a:spcPts val="600"/>
              </a:spcAft>
            </a:pPr>
            <a:r>
              <a:rPr lang="en-US" dirty="0"/>
              <a:t>                 </a:t>
            </a:r>
            <a:r>
              <a:rPr lang="en-US" dirty="0">
                <a:hlinkClick r:id="rId4"/>
              </a:rPr>
              <a:t>https://en.wikipedia.org/wiki/TNEB</a:t>
            </a:r>
            <a:endParaRPr lang="en-US" dirty="0"/>
          </a:p>
          <a:p>
            <a:pPr marL="285750" indent="-285750">
              <a:lnSpc>
                <a:spcPct val="150000"/>
              </a:lnSpc>
              <a:spcAft>
                <a:spcPts val="600"/>
              </a:spcAft>
              <a:buFont typeface="Arial" panose="020B0604020202020204" pitchFamily="34" charset="0"/>
              <a:buChar char="•"/>
            </a:pPr>
            <a:r>
              <a:rPr lang="en-US" dirty="0"/>
              <a:t>Flaws of current  EB systems:</a:t>
            </a:r>
          </a:p>
          <a:p>
            <a:pPr>
              <a:lnSpc>
                <a:spcPct val="150000"/>
              </a:lnSpc>
              <a:spcAft>
                <a:spcPts val="600"/>
              </a:spcAft>
            </a:pPr>
            <a:r>
              <a:rPr lang="en-US" dirty="0"/>
              <a:t>                 https://circuitdigest.com/tech-articles</a:t>
            </a:r>
          </a:p>
          <a:p>
            <a:pPr marL="285750" indent="-285750">
              <a:lnSpc>
                <a:spcPct val="150000"/>
              </a:lnSpc>
              <a:spcAft>
                <a:spcPts val="600"/>
              </a:spcAft>
              <a:buFont typeface="Arial" panose="020B0604020202020204" pitchFamily="34" charset="0"/>
              <a:buChar char="•"/>
            </a:pPr>
            <a:r>
              <a:rPr lang="en-US" dirty="0"/>
              <a:t>Other info and media: Google</a:t>
            </a:r>
          </a:p>
          <a:p>
            <a:r>
              <a:rPr lang="en-US" dirty="0"/>
              <a:t>                  </a:t>
            </a:r>
            <a:endParaRPr lang="en-IN" dirty="0"/>
          </a:p>
        </p:txBody>
      </p:sp>
    </p:spTree>
    <p:extLst>
      <p:ext uri="{BB962C8B-B14F-4D97-AF65-F5344CB8AC3E}">
        <p14:creationId xmlns:p14="http://schemas.microsoft.com/office/powerpoint/2010/main" val="1575585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6816"/>
            <a:ext cx="12192000" cy="1478570"/>
          </a:xfrm>
        </p:spPr>
        <p:txBody>
          <a:bodyPr>
            <a:normAutofit/>
          </a:bodyPr>
          <a:lstStyle/>
          <a:p>
            <a:pPr algn="ctr"/>
            <a:r>
              <a:rPr lang="en-US" sz="6000" cap="none" dirty="0">
                <a:ln w="0"/>
                <a:effectLst>
                  <a:outerShdw blurRad="38100" dist="19050" dir="2700000" algn="tl" rotWithShape="0">
                    <a:schemeClr val="dk1">
                      <a:alpha val="40000"/>
                    </a:schemeClr>
                  </a:outerShdw>
                </a:effectLst>
              </a:rPr>
              <a:t>THANK YOU</a:t>
            </a:r>
            <a:endParaRPr lang="en-IN" sz="6000" cap="none" dirty="0">
              <a:ln w="0"/>
              <a:effectLst>
                <a:outerShdw blurRad="38100" dist="19050" dir="2700000" algn="tl" rotWithShape="0">
                  <a:schemeClr val="dk1">
                    <a:alpha val="40000"/>
                  </a:schemeClr>
                </a:outerShdw>
              </a:effectLst>
            </a:endParaRPr>
          </a:p>
        </p:txBody>
      </p:sp>
      <p:graphicFrame>
        <p:nvGraphicFramePr>
          <p:cNvPr id="4" name="Table 3"/>
          <p:cNvGraphicFramePr>
            <a:graphicFrameLocks noGrp="1"/>
          </p:cNvGraphicFramePr>
          <p:nvPr>
            <p:extLst>
              <p:ext uri="{D42A27DB-BD31-4B8C-83A1-F6EECF244321}">
                <p14:modId xmlns:p14="http://schemas.microsoft.com/office/powerpoint/2010/main" val="3896279282"/>
              </p:ext>
            </p:extLst>
          </p:nvPr>
        </p:nvGraphicFramePr>
        <p:xfrm>
          <a:off x="2032000" y="2352609"/>
          <a:ext cx="8128000" cy="2590800"/>
        </p:xfrm>
        <a:graphic>
          <a:graphicData uri="http://schemas.openxmlformats.org/drawingml/2006/table">
            <a:tbl>
              <a:tblPr firstRow="1" bandRow="1">
                <a:tableStyleId>{9D7B26C5-4107-4FEC-AEDC-1716B250A1EF}</a:tableStyleId>
              </a:tblPr>
              <a:tblGrid>
                <a:gridCol w="8128000">
                  <a:extLst>
                    <a:ext uri="{9D8B030D-6E8A-4147-A177-3AD203B41FA5}">
                      <a16:colId xmlns="" xmlns:a16="http://schemas.microsoft.com/office/drawing/2014/main" val="20000"/>
                    </a:ext>
                  </a:extLst>
                </a:gridCol>
              </a:tblGrid>
              <a:tr h="365760">
                <a:tc>
                  <a:txBody>
                    <a:bodyPr/>
                    <a:lstStyle/>
                    <a:p>
                      <a:pPr algn="ctr"/>
                      <a:r>
                        <a:rPr lang="en-US" baseline="0" dirty="0">
                          <a:solidFill>
                            <a:schemeClr val="accent1">
                              <a:lumMod val="75000"/>
                            </a:schemeClr>
                          </a:solidFill>
                        </a:rPr>
                        <a:t>CTRL-ALT-ELITE</a:t>
                      </a:r>
                      <a:endParaRPr lang="en-IN" dirty="0">
                        <a:solidFill>
                          <a:schemeClr val="accent1">
                            <a:lumMod val="75000"/>
                          </a:schemeClr>
                        </a:solidFill>
                      </a:endParaRPr>
                    </a:p>
                  </a:txBody>
                  <a:tcPr/>
                </a:tc>
                <a:extLst>
                  <a:ext uri="{0D108BD9-81ED-4DB2-BD59-A6C34878D82A}">
                    <a16:rowId xmlns="" xmlns:a16="http://schemas.microsoft.com/office/drawing/2014/main" val="10000"/>
                  </a:ext>
                </a:extLst>
              </a:tr>
              <a:tr h="370840">
                <a:tc>
                  <a:txBody>
                    <a:bodyPr/>
                    <a:lstStyle/>
                    <a:p>
                      <a:pPr algn="ctr"/>
                      <a:r>
                        <a:rPr lang="en-US" dirty="0"/>
                        <a:t>SUDHARSAN S</a:t>
                      </a:r>
                    </a:p>
                  </a:txBody>
                  <a:tcPr/>
                </a:tc>
                <a:extLst>
                  <a:ext uri="{0D108BD9-81ED-4DB2-BD59-A6C34878D82A}">
                    <a16:rowId xmlns="" xmlns:a16="http://schemas.microsoft.com/office/drawing/2014/main" val="10001"/>
                  </a:ext>
                </a:extLst>
              </a:tr>
              <a:tr h="370840">
                <a:tc>
                  <a:txBody>
                    <a:bodyPr/>
                    <a:lstStyle/>
                    <a:p>
                      <a:pPr algn="ctr"/>
                      <a:r>
                        <a:rPr lang="en-US" dirty="0"/>
                        <a:t>BARATH KUMAR S</a:t>
                      </a:r>
                      <a:endParaRPr lang="en-IN" dirty="0"/>
                    </a:p>
                  </a:txBody>
                  <a:tcPr/>
                </a:tc>
                <a:extLst>
                  <a:ext uri="{0D108BD9-81ED-4DB2-BD59-A6C34878D82A}">
                    <a16:rowId xmlns="" xmlns:a16="http://schemas.microsoft.com/office/drawing/2014/main" val="10002"/>
                  </a:ext>
                </a:extLst>
              </a:tr>
              <a:tr h="370840">
                <a:tc>
                  <a:txBody>
                    <a:bodyPr/>
                    <a:lstStyle/>
                    <a:p>
                      <a:pPr algn="ctr"/>
                      <a:r>
                        <a:rPr lang="en-US" dirty="0"/>
                        <a:t>NITHIN EISWAR V</a:t>
                      </a:r>
                      <a:endParaRPr lang="en-IN" dirty="0"/>
                    </a:p>
                  </a:txBody>
                  <a:tcPr/>
                </a:tc>
                <a:extLst>
                  <a:ext uri="{0D108BD9-81ED-4DB2-BD59-A6C34878D82A}">
                    <a16:rowId xmlns="" xmlns:a16="http://schemas.microsoft.com/office/drawing/2014/main" val="10003"/>
                  </a:ext>
                </a:extLst>
              </a:tr>
              <a:tr h="370840">
                <a:tc>
                  <a:txBody>
                    <a:bodyPr/>
                    <a:lstStyle/>
                    <a:p>
                      <a:pPr marL="0" indent="0" algn="ctr">
                        <a:buFont typeface="+mj-lt"/>
                        <a:buNone/>
                      </a:pPr>
                      <a:r>
                        <a:rPr lang="en-US" dirty="0"/>
                        <a:t>ABHISHEK</a:t>
                      </a:r>
                      <a:r>
                        <a:rPr lang="en-US" baseline="0" dirty="0"/>
                        <a:t> L</a:t>
                      </a:r>
                      <a:endParaRPr lang="en-IN" dirty="0"/>
                    </a:p>
                  </a:txBody>
                  <a:tcPr/>
                </a:tc>
                <a:extLst>
                  <a:ext uri="{0D108BD9-81ED-4DB2-BD59-A6C34878D82A}">
                    <a16:rowId xmlns="" xmlns:a16="http://schemas.microsoft.com/office/drawing/2014/main" val="10004"/>
                  </a:ext>
                </a:extLst>
              </a:tr>
              <a:tr h="370840">
                <a:tc>
                  <a:txBody>
                    <a:bodyPr/>
                    <a:lstStyle/>
                    <a:p>
                      <a:pPr algn="ctr"/>
                      <a:r>
                        <a:rPr lang="en-US" dirty="0"/>
                        <a:t>ARVINTH</a:t>
                      </a:r>
                      <a:r>
                        <a:rPr lang="en-US" baseline="0" dirty="0"/>
                        <a:t> S</a:t>
                      </a:r>
                      <a:endParaRPr lang="en-IN" dirty="0"/>
                    </a:p>
                  </a:txBody>
                  <a:tcPr/>
                </a:tc>
                <a:extLst>
                  <a:ext uri="{0D108BD9-81ED-4DB2-BD59-A6C34878D82A}">
                    <a16:rowId xmlns="" xmlns:a16="http://schemas.microsoft.com/office/drawing/2014/main" val="10005"/>
                  </a:ext>
                </a:extLst>
              </a:tr>
              <a:tr h="370840">
                <a:tc>
                  <a:txBody>
                    <a:bodyPr/>
                    <a:lstStyle/>
                    <a:p>
                      <a:pPr algn="ctr"/>
                      <a:r>
                        <a:rPr lang="en-US" dirty="0"/>
                        <a:t>S P SHARAN</a:t>
                      </a:r>
                      <a:endParaRPr lang="en-IN" dirty="0"/>
                    </a:p>
                  </a:txBody>
                  <a:tcPr/>
                </a:tc>
                <a:extLst>
                  <a:ext uri="{0D108BD9-81ED-4DB2-BD59-A6C34878D82A}">
                    <a16:rowId xmlns="" xmlns:a16="http://schemas.microsoft.com/office/drawing/2014/main" val="10006"/>
                  </a:ext>
                </a:extLst>
              </a:tr>
            </a:tbl>
          </a:graphicData>
        </a:graphic>
      </p:graphicFrame>
      <p:sp>
        <p:nvSpPr>
          <p:cNvPr id="5" name="TextBox 4"/>
          <p:cNvSpPr txBox="1"/>
          <p:nvPr/>
        </p:nvSpPr>
        <p:spPr>
          <a:xfrm>
            <a:off x="3965292" y="5400633"/>
            <a:ext cx="4366965" cy="369332"/>
          </a:xfrm>
          <a:prstGeom prst="rect">
            <a:avLst/>
          </a:prstGeom>
          <a:noFill/>
        </p:spPr>
        <p:txBody>
          <a:bodyPr wrap="none" rtlCol="0">
            <a:spAutoFit/>
          </a:bodyPr>
          <a:lstStyle/>
          <a:p>
            <a:r>
              <a:rPr lang="en-US" dirty="0" err="1"/>
              <a:t>B.Tech</a:t>
            </a:r>
            <a:r>
              <a:rPr lang="en-US" dirty="0"/>
              <a:t> 1</a:t>
            </a:r>
            <a:r>
              <a:rPr lang="en-US" baseline="30000" dirty="0"/>
              <a:t>st</a:t>
            </a:r>
            <a:r>
              <a:rPr lang="en-US" dirty="0"/>
              <a:t> year , ECE Department , NIT Trichy. </a:t>
            </a:r>
            <a:endParaRPr lang="en-IN" dirty="0"/>
          </a:p>
        </p:txBody>
      </p:sp>
    </p:spTree>
    <p:extLst>
      <p:ext uri="{BB962C8B-B14F-4D97-AF65-F5344CB8AC3E}">
        <p14:creationId xmlns:p14="http://schemas.microsoft.com/office/powerpoint/2010/main" val="3119535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87628"/>
            <a:ext cx="12192000" cy="1478570"/>
          </a:xfrm>
        </p:spPr>
        <p:txBody>
          <a:bodyPr>
            <a:normAutofit/>
          </a:bodyPr>
          <a:lstStyle/>
          <a:p>
            <a:pPr algn="ctr"/>
            <a:r>
              <a:rPr lang="en-US" sz="4800" b="1" cap="none"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EXISTING SYSTEM</a:t>
            </a:r>
            <a:endParaRPr lang="en-IN" sz="4800" b="1" cap="none"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5" name="TextBox 4"/>
          <p:cNvSpPr txBox="1"/>
          <p:nvPr/>
        </p:nvSpPr>
        <p:spPr>
          <a:xfrm>
            <a:off x="1076324" y="1551471"/>
            <a:ext cx="10658475" cy="1785104"/>
          </a:xfrm>
          <a:prstGeom prst="rect">
            <a:avLst/>
          </a:prstGeom>
          <a:noFill/>
        </p:spPr>
        <p:txBody>
          <a:bodyPr wrap="square" rtlCol="0">
            <a:spAutoFit/>
          </a:bodyPr>
          <a:lstStyle/>
          <a:p>
            <a:pPr marL="285750" indent="-285750" algn="just">
              <a:spcAft>
                <a:spcPts val="600"/>
              </a:spcAft>
              <a:buFont typeface="Wingdings" panose="05000000000000000000" pitchFamily="2" charset="2"/>
              <a:buChar char="§"/>
            </a:pPr>
            <a:r>
              <a:rPr lang="en-US" dirty="0"/>
              <a:t>EB authoritative notes meter readings for bill calculation</a:t>
            </a:r>
          </a:p>
          <a:p>
            <a:pPr algn="just">
              <a:spcAft>
                <a:spcPts val="600"/>
              </a:spcAft>
            </a:pPr>
            <a:endParaRPr lang="en-US" dirty="0"/>
          </a:p>
          <a:p>
            <a:pPr marL="285750" indent="-285750" algn="just">
              <a:spcAft>
                <a:spcPts val="600"/>
              </a:spcAft>
              <a:buFont typeface="Wingdings" panose="05000000000000000000" pitchFamily="2" charset="2"/>
              <a:buChar char="§"/>
            </a:pPr>
            <a:r>
              <a:rPr lang="en-US" dirty="0"/>
              <a:t>This system is prone to human error</a:t>
            </a:r>
          </a:p>
          <a:p>
            <a:pPr marL="1200150" lvl="2" indent="-285750" algn="just">
              <a:spcAft>
                <a:spcPts val="600"/>
              </a:spcAft>
              <a:buFont typeface="Wingdings" panose="05000000000000000000" pitchFamily="2" charset="2"/>
              <a:buChar char="§"/>
            </a:pPr>
            <a:r>
              <a:rPr lang="en-US" dirty="0"/>
              <a:t>Unintentional </a:t>
            </a:r>
          </a:p>
          <a:p>
            <a:pPr marL="1200150" lvl="2" indent="-285750" algn="just">
              <a:spcAft>
                <a:spcPts val="600"/>
              </a:spcAft>
              <a:buFont typeface="Wingdings" panose="05000000000000000000" pitchFamily="2" charset="2"/>
              <a:buChar char="§"/>
            </a:pPr>
            <a:r>
              <a:rPr lang="en-US" dirty="0"/>
              <a:t>Intentional (corruption)</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906" y="3783055"/>
            <a:ext cx="3327898" cy="2559019"/>
          </a:xfrm>
          <a:prstGeom prst="rect">
            <a:avLst/>
          </a:prstGeom>
          <a:ln>
            <a:noFill/>
          </a:ln>
          <a:effectLst>
            <a:softEdge rad="112500"/>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5198" y="3783055"/>
            <a:ext cx="2716499" cy="2556989"/>
          </a:xfrm>
          <a:prstGeom prst="rect">
            <a:avLst/>
          </a:prstGeom>
          <a:ln>
            <a:noFill/>
          </a:ln>
          <a:effectLst>
            <a:softEdge rad="112500"/>
          </a:effectLst>
        </p:spPr>
      </p:pic>
    </p:spTree>
    <p:extLst>
      <p:ext uri="{BB962C8B-B14F-4D97-AF65-F5344CB8AC3E}">
        <p14:creationId xmlns:p14="http://schemas.microsoft.com/office/powerpoint/2010/main" val="3733979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7871" y="587673"/>
            <a:ext cx="12192000" cy="697811"/>
          </a:xfrm>
        </p:spPr>
        <p:txBody>
          <a:bodyPr>
            <a:noAutofit/>
          </a:bodyPr>
          <a:lstStyle/>
          <a:p>
            <a:pPr algn="ctr"/>
            <a:r>
              <a:rPr lang="en-US" b="1" cap="none"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LIMITATIONS IN EXISTING SYSTEM</a:t>
            </a:r>
            <a:endParaRPr lang="en-IN" b="1" cap="none"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5" name="TextBox 4"/>
          <p:cNvSpPr txBox="1"/>
          <p:nvPr/>
        </p:nvSpPr>
        <p:spPr>
          <a:xfrm>
            <a:off x="2513429" y="2044460"/>
            <a:ext cx="8791575" cy="1184940"/>
          </a:xfrm>
          <a:prstGeom prst="rect">
            <a:avLst/>
          </a:prstGeom>
          <a:noFill/>
        </p:spPr>
        <p:txBody>
          <a:bodyPr wrap="square" rtlCol="0">
            <a:spAutoFit/>
          </a:bodyPr>
          <a:lstStyle/>
          <a:p>
            <a:pPr>
              <a:spcAft>
                <a:spcPts val="600"/>
              </a:spcAft>
            </a:pPr>
            <a:r>
              <a:rPr lang="en-US" sz="2000" b="1" dirty="0">
                <a:ln w="9525">
                  <a:solidFill>
                    <a:schemeClr val="bg1"/>
                  </a:solidFill>
                  <a:prstDash val="solid"/>
                </a:ln>
                <a:effectLst>
                  <a:outerShdw blurRad="12700" dist="38100" dir="2700000" algn="tl" rotWithShape="0">
                    <a:schemeClr val="bg1">
                      <a:lumMod val="50000"/>
                    </a:schemeClr>
                  </a:outerShdw>
                </a:effectLst>
              </a:rPr>
              <a:t>1. Delayed Reading</a:t>
            </a:r>
          </a:p>
          <a:p>
            <a:pPr lvl="1">
              <a:spcAft>
                <a:spcPts val="1200"/>
              </a:spcAft>
            </a:pPr>
            <a:r>
              <a:rPr lang="en-US" dirty="0"/>
              <a:t>The delay leads to increased bill reading.</a:t>
            </a:r>
          </a:p>
          <a:p>
            <a:endParaRPr lang="en-IN" dirty="0"/>
          </a:p>
        </p:txBody>
      </p:sp>
      <p:pic>
        <p:nvPicPr>
          <p:cNvPr id="6" name="table"/>
          <p:cNvPicPr>
            <a:picLocks noChangeAspect="1"/>
          </p:cNvPicPr>
          <p:nvPr/>
        </p:nvPicPr>
        <p:blipFill>
          <a:blip r:embed="rId2"/>
          <a:stretch>
            <a:fillRect/>
          </a:stretch>
        </p:blipFill>
        <p:spPr>
          <a:xfrm>
            <a:off x="2513429" y="3016156"/>
            <a:ext cx="9022473" cy="3200398"/>
          </a:xfrm>
          <a:prstGeom prst="rect">
            <a:avLst/>
          </a:prstGeom>
        </p:spPr>
      </p:pic>
    </p:spTree>
    <p:extLst>
      <p:ext uri="{BB962C8B-B14F-4D97-AF65-F5344CB8AC3E}">
        <p14:creationId xmlns:p14="http://schemas.microsoft.com/office/powerpoint/2010/main" val="29820123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68287" y="992038"/>
            <a:ext cx="9455426" cy="1508105"/>
          </a:xfrm>
          <a:prstGeom prst="rect">
            <a:avLst/>
          </a:prstGeom>
          <a:noFill/>
        </p:spPr>
        <p:txBody>
          <a:bodyPr wrap="square" rtlCol="0">
            <a:spAutoFit/>
          </a:bodyPr>
          <a:lstStyle/>
          <a:p>
            <a:pPr algn="just"/>
            <a:r>
              <a:rPr lang="en-US" sz="2000" b="1" dirty="0">
                <a:ln w="9525">
                  <a:solidFill>
                    <a:schemeClr val="bg1"/>
                  </a:solidFill>
                  <a:prstDash val="solid"/>
                </a:ln>
                <a:effectLst>
                  <a:outerShdw blurRad="12700" dist="38100" dir="2700000" algn="tl" rotWithShape="0">
                    <a:schemeClr val="bg1">
                      <a:lumMod val="50000"/>
                    </a:schemeClr>
                  </a:outerShdw>
                </a:effectLst>
              </a:rPr>
              <a:t>2. Human Errors</a:t>
            </a:r>
          </a:p>
          <a:p>
            <a:pPr algn="just"/>
            <a:r>
              <a:rPr lang="en-US" b="1" dirty="0">
                <a:ln w="9525">
                  <a:solidFill>
                    <a:schemeClr val="bg1"/>
                  </a:solidFill>
                  <a:prstDash val="solid"/>
                </a:ln>
                <a:effectLst>
                  <a:outerShdw blurRad="12700" dist="38100" dir="2700000" algn="tl" rotWithShape="0">
                    <a:schemeClr val="bg1">
                      <a:lumMod val="50000"/>
                    </a:schemeClr>
                  </a:outerShdw>
                </a:effectLst>
              </a:rPr>
              <a:t>     </a:t>
            </a:r>
          </a:p>
          <a:p>
            <a:pPr lvl="1" algn="just"/>
            <a:r>
              <a:rPr lang="en-US" dirty="0"/>
              <a:t>Many complains have been registered regarding the incorrectness of the bills.</a:t>
            </a:r>
          </a:p>
          <a:p>
            <a:pPr lvl="1" algn="just"/>
            <a:endParaRPr lang="en-US" dirty="0"/>
          </a:p>
          <a:p>
            <a:pPr lvl="1" algn="just"/>
            <a:r>
              <a:rPr lang="en-US" dirty="0"/>
              <a:t>The bills maybe incorrect due to reasons such as reading error, manipulation, etc.</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618" y="3075125"/>
            <a:ext cx="7658764" cy="22861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79295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3423"/>
            <a:ext cx="12191999" cy="933106"/>
          </a:xfrm>
        </p:spPr>
        <p:txBody>
          <a:bodyPr>
            <a:normAutofit/>
          </a:bodyPr>
          <a:lstStyle/>
          <a:p>
            <a:pPr algn="ctr"/>
            <a:r>
              <a:rPr lang="en-US" sz="4800" b="1" cap="none"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IMPACT OF IMPLEMENTING THIS SYSTEM</a:t>
            </a:r>
            <a:endParaRPr lang="en-IN" sz="4800" b="1" cap="none"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sp>
        <p:nvSpPr>
          <p:cNvPr id="5" name="TextBox 4"/>
          <p:cNvSpPr txBox="1"/>
          <p:nvPr/>
        </p:nvSpPr>
        <p:spPr>
          <a:xfrm>
            <a:off x="891209" y="2638570"/>
            <a:ext cx="10409582" cy="1709699"/>
          </a:xfrm>
          <a:prstGeom prst="rect">
            <a:avLst/>
          </a:prstGeom>
          <a:noFill/>
        </p:spPr>
        <p:txBody>
          <a:bodyPr wrap="square" rtlCol="0">
            <a:spAutoFit/>
          </a:bodyPr>
          <a:lstStyle/>
          <a:p>
            <a:pPr algn="just">
              <a:lnSpc>
                <a:spcPct val="150000"/>
              </a:lnSpc>
              <a:spcAft>
                <a:spcPts val="600"/>
              </a:spcAft>
            </a:pPr>
            <a:r>
              <a:rPr lang="en-US" dirty="0"/>
              <a:t>After the implementation of this project there will be no need to employ large number of workers throughout our country who come to the house and take readings manually once in two months. Thus lot of money and time can be saved and it can be productively used by our government for implementing various schemes for the betterment of our country.</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14" y="4348269"/>
            <a:ext cx="2602090" cy="189915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062985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7436" y="618686"/>
            <a:ext cx="4513952" cy="1051256"/>
          </a:xfrm>
        </p:spPr>
        <p:txBody>
          <a:bodyPr>
            <a:normAutofit/>
          </a:bodyPr>
          <a:lstStyle/>
          <a:p>
            <a:r>
              <a:rPr lang="en-US" sz="4800" cap="none" dirty="0">
                <a:latin typeface="Bahnschrift" panose="020B0502040204020203" pitchFamily="34" charset="0"/>
              </a:rPr>
              <a:t>Block  diagram</a:t>
            </a:r>
            <a:endParaRPr lang="en-IN" sz="4800" cap="none" dirty="0">
              <a:latin typeface="Bahnschrif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287" y="2488619"/>
            <a:ext cx="8180250" cy="2940759"/>
          </a:xfrm>
          <a:prstGeom prst="round2DiagRect">
            <a:avLst>
              <a:gd name="adj1" fmla="val 8218"/>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492679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102" y="446121"/>
            <a:ext cx="6234478" cy="2613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741" y="3324652"/>
            <a:ext cx="5791200"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62878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07826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07" y="58003"/>
            <a:ext cx="511791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48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455945"/>
            <a:ext cx="12192001" cy="1478570"/>
          </a:xfrm>
        </p:spPr>
        <p:txBody>
          <a:bodyPr>
            <a:normAutofit fontScale="90000"/>
          </a:bodyPr>
          <a:lstStyle/>
          <a:p>
            <a:pPr algn="ctr"/>
            <a:r>
              <a:rPr lang="en-US" b="1" dirty="0"/>
              <a:t>Why should we adopt this system?</a:t>
            </a:r>
            <a:br>
              <a:rPr lang="en-US" b="1" dirty="0"/>
            </a:br>
            <a:r>
              <a:rPr lang="en-US" b="1" dirty="0"/>
              <a:t/>
            </a:r>
            <a:br>
              <a:rPr lang="en-US" b="1" dirty="0"/>
            </a:br>
            <a:r>
              <a:rPr lang="en-US" b="1" dirty="0"/>
              <a:t>How is it different from the conventional system?</a:t>
            </a:r>
            <a:endParaRPr lang="en-IN" b="1" dirty="0"/>
          </a:p>
        </p:txBody>
      </p:sp>
    </p:spTree>
    <p:extLst>
      <p:ext uri="{BB962C8B-B14F-4D97-AF65-F5344CB8AC3E}">
        <p14:creationId xmlns:p14="http://schemas.microsoft.com/office/powerpoint/2010/main" val="15968191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430</TotalTime>
  <Words>385</Words>
  <Application>Microsoft Office PowerPoint</Application>
  <PresentationFormat>Custom</PresentationFormat>
  <Paragraphs>89</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Circuit</vt:lpstr>
      <vt:lpstr>AUTOMATIC ELECTRICITY BILL GENERATOR-CUM-TRACKER </vt:lpstr>
      <vt:lpstr>EXISTING SYSTEM</vt:lpstr>
      <vt:lpstr>   LIMITATIONS IN EXISTING SYSTEM</vt:lpstr>
      <vt:lpstr>PowerPoint Presentation</vt:lpstr>
      <vt:lpstr>IMPACT OF IMPLEMENTING THIS SYSTEM</vt:lpstr>
      <vt:lpstr>Block  diagram</vt:lpstr>
      <vt:lpstr>PowerPoint Presentation</vt:lpstr>
      <vt:lpstr>PowerPoint Presentation</vt:lpstr>
      <vt:lpstr>Why should we adopt this system?  How is it different from the conventional system?</vt:lpstr>
      <vt:lpstr>CALCULATING THE  INITIAL COST</vt:lpstr>
      <vt:lpstr>Corruption resistant</vt:lpstr>
      <vt:lpstr>Intimates customer</vt:lpstr>
      <vt:lpstr>Mobile application</vt:lpstr>
      <vt:lpstr>JUST </vt:lpstr>
      <vt:lpstr>Resources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Limitations in existing system</dc:title>
  <dc:creator>Dell</dc:creator>
  <cp:lastModifiedBy>SUDHARSAN S</cp:lastModifiedBy>
  <cp:revision>87</cp:revision>
  <dcterms:created xsi:type="dcterms:W3CDTF">2018-12-21T13:56:16Z</dcterms:created>
  <dcterms:modified xsi:type="dcterms:W3CDTF">2019-01-09T13:54:58Z</dcterms:modified>
</cp:coreProperties>
</file>